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0"/>
  </p:notesMasterIdLst>
  <p:sldIdLst>
    <p:sldId id="274" r:id="rId2"/>
    <p:sldId id="259" r:id="rId3"/>
    <p:sldId id="286" r:id="rId4"/>
    <p:sldId id="260" r:id="rId5"/>
    <p:sldId id="275" r:id="rId6"/>
    <p:sldId id="261" r:id="rId7"/>
    <p:sldId id="276" r:id="rId8"/>
    <p:sldId id="262" r:id="rId9"/>
    <p:sldId id="277" r:id="rId10"/>
    <p:sldId id="263" r:id="rId11"/>
    <p:sldId id="279" r:id="rId12"/>
    <p:sldId id="264" r:id="rId13"/>
    <p:sldId id="278" r:id="rId14"/>
    <p:sldId id="265" r:id="rId15"/>
    <p:sldId id="266" r:id="rId16"/>
    <p:sldId id="267" r:id="rId17"/>
    <p:sldId id="268" r:id="rId18"/>
    <p:sldId id="269" r:id="rId19"/>
    <p:sldId id="280" r:id="rId20"/>
    <p:sldId id="270" r:id="rId21"/>
    <p:sldId id="271" r:id="rId22"/>
    <p:sldId id="272" r:id="rId23"/>
    <p:sldId id="273" r:id="rId24"/>
    <p:sldId id="282" r:id="rId25"/>
    <p:sldId id="281" r:id="rId26"/>
    <p:sldId id="283" r:id="rId27"/>
    <p:sldId id="284" r:id="rId28"/>
    <p:sldId id="285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5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27"/>
    <p:restoredTop sz="94643"/>
  </p:normalViewPr>
  <p:slideViewPr>
    <p:cSldViewPr snapToGrid="0" snapToObjects="1">
      <p:cViewPr varScale="1">
        <p:scale>
          <a:sx n="135" d="100"/>
          <a:sy n="135" d="100"/>
        </p:scale>
        <p:origin x="213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940409-AA54-9F48-8656-95EBD0E16EFC}" type="datetimeFigureOut">
              <a:rPr lang="en-US" smtClean="0"/>
              <a:t>10/1/18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20FA80-1576-924F-8AFA-111A3237E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692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75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122363"/>
            <a:ext cx="7772400" cy="1381124"/>
          </a:xfrm>
        </p:spPr>
        <p:txBody>
          <a:bodyPr lIns="0" tIns="0" rIns="0" bIns="0" anchor="b">
            <a:normAutofit/>
          </a:bodyPr>
          <a:lstStyle>
            <a:lvl1pPr algn="ctr">
              <a:defRPr sz="30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CHAPTER 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2849732"/>
            <a:ext cx="7772400" cy="3338004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48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An Introduction to Selection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356352"/>
            <a:ext cx="7772400" cy="293024"/>
          </a:xfrm>
        </p:spPr>
        <p:txBody>
          <a:bodyPr lIns="0" tIns="0" rIns="0" bIns="0" anchor="b" anchorCtr="0"/>
          <a:lstStyle>
            <a:lvl1pPr algn="ctr">
              <a:defRPr sz="800" b="1">
                <a:latin typeface="+mj-lt"/>
              </a:defRPr>
            </a:lvl1pPr>
          </a:lstStyle>
          <a:p>
            <a:r>
              <a:rPr lang="en-US" dirty="0"/>
              <a:t>© 2019 Wessex Press • Human Resource Selection 9e • Gatewood, </a:t>
            </a:r>
            <a:r>
              <a:rPr lang="en-US" dirty="0" err="1"/>
              <a:t>Feild</a:t>
            </a:r>
            <a:r>
              <a:rPr lang="en-US" dirty="0"/>
              <a:t>, Barrick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DFF1564-7A40-5B4B-9A24-3601B5A06E57}"/>
              </a:ext>
            </a:extLst>
          </p:cNvPr>
          <p:cNvCxnSpPr>
            <a:cxnSpLocks/>
          </p:cNvCxnSpPr>
          <p:nvPr userDrawn="1"/>
        </p:nvCxnSpPr>
        <p:spPr>
          <a:xfrm>
            <a:off x="0" y="2654425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32508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 2019 Wessex Press • Human Resource Selection 9e • Gatewood, </a:t>
            </a:r>
            <a:r>
              <a:rPr lang="en-US" dirty="0" err="1"/>
              <a:t>Feild</a:t>
            </a:r>
            <a:r>
              <a:rPr lang="en-US" dirty="0"/>
              <a:t>, Barrick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7765F-978A-F841-9637-D5ED7CD3A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622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 2019 Wessex Press • Human Resource Selection 9e • Gatewood, </a:t>
            </a:r>
            <a:r>
              <a:rPr lang="en-US" dirty="0" err="1"/>
              <a:t>Feild</a:t>
            </a:r>
            <a:r>
              <a:rPr lang="en-US" dirty="0"/>
              <a:t>, Barrick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7765F-978A-F841-9637-D5ED7CD3A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390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200"/>
            </a:lvl1pPr>
            <a:lvl2pPr>
              <a:spcBef>
                <a:spcPts val="1200"/>
              </a:spcBef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© 2019 Wessex Press • Human Resource Selection 9e • Gatewood, </a:t>
            </a:r>
            <a:r>
              <a:rPr lang="en-US" dirty="0" err="1"/>
              <a:t>Feild</a:t>
            </a:r>
            <a:r>
              <a:rPr lang="en-US" dirty="0"/>
              <a:t>, Barrick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fld id="{C6E7765F-978A-F841-9637-D5ED7CD3AF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612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3888" y="6418554"/>
            <a:ext cx="5491162" cy="225752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800"/>
            </a:lvl1pPr>
          </a:lstStyle>
          <a:p>
            <a:r>
              <a:rPr lang="en-US" dirty="0"/>
              <a:t>© 2019 Wessex Press • Human Resource Selection 9e • Gatewood, </a:t>
            </a:r>
            <a:r>
              <a:rPr lang="en-US" dirty="0" err="1"/>
              <a:t>Feild</a:t>
            </a:r>
            <a:r>
              <a:rPr lang="en-US" dirty="0"/>
              <a:t>, Barrick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7765F-978A-F841-9637-D5ED7CD3A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652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 2019 Wessex Press • Human Resource Selection 9e • Gatewood, </a:t>
            </a:r>
            <a:r>
              <a:rPr lang="en-US" dirty="0" err="1"/>
              <a:t>Feild</a:t>
            </a:r>
            <a:r>
              <a:rPr lang="en-US" dirty="0"/>
              <a:t>, Barrick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7765F-978A-F841-9637-D5ED7CD3A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04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 2019 Wessex Press • Human Resource Selection 9e • Gatewood, </a:t>
            </a:r>
            <a:r>
              <a:rPr lang="en-US" dirty="0" err="1"/>
              <a:t>Feild</a:t>
            </a:r>
            <a:r>
              <a:rPr lang="en-US" dirty="0"/>
              <a:t>, Barrick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7765F-978A-F841-9637-D5ED7CD3A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987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 2019 Wessex Press • Human Resource Selection 9e • Gatewood, </a:t>
            </a:r>
            <a:r>
              <a:rPr lang="en-US" dirty="0" err="1"/>
              <a:t>Feild</a:t>
            </a:r>
            <a:r>
              <a:rPr lang="en-US" dirty="0"/>
              <a:t>, Barrick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7765F-978A-F841-9637-D5ED7CD3A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796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 2019 Wessex Press • Human Resource Selection 9e • Gatewood, </a:t>
            </a:r>
            <a:r>
              <a:rPr lang="en-US" dirty="0" err="1"/>
              <a:t>Feild</a:t>
            </a:r>
            <a:r>
              <a:rPr lang="en-US" dirty="0"/>
              <a:t>, Barrick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7765F-978A-F841-9637-D5ED7CD3A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094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 2019 Wessex Press • Human Resource Selection 9e • Gatewood, </a:t>
            </a:r>
            <a:r>
              <a:rPr lang="en-US" dirty="0" err="1"/>
              <a:t>Feild</a:t>
            </a:r>
            <a:r>
              <a:rPr lang="en-US" dirty="0"/>
              <a:t>, Barrick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7765F-978A-F841-9637-D5ED7CD3A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687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 2019 Wessex Press • Human Resource Selection 9e • Gatewood, </a:t>
            </a:r>
            <a:r>
              <a:rPr lang="en-US" dirty="0" err="1"/>
              <a:t>Feild</a:t>
            </a:r>
            <a:r>
              <a:rPr lang="en-US" dirty="0"/>
              <a:t>, Barrick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7765F-978A-F841-9637-D5ED7CD3A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097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097280"/>
          </a:xfrm>
          <a:prstGeom prst="rect">
            <a:avLst/>
          </a:prstGeom>
          <a:solidFill>
            <a:srgbClr val="007580"/>
          </a:solidFill>
        </p:spPr>
        <p:txBody>
          <a:bodyPr vert="horz" lIns="548640" tIns="0" rIns="54864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463040"/>
            <a:ext cx="7886700" cy="470327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418554"/>
            <a:ext cx="3943350" cy="22575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© 2019 Wessex Press • Human Resource Selection 9e • Gatewood, </a:t>
            </a:r>
            <a:r>
              <a:rPr lang="en-US" dirty="0" err="1"/>
              <a:t>Feild</a:t>
            </a:r>
            <a:r>
              <a:rPr lang="en-US" dirty="0"/>
              <a:t>, Barrick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418554"/>
            <a:ext cx="2057400" cy="225751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C6E7765F-978A-F841-9637-D5ED7CD3AF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395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57D390B-1F5F-A941-ADE7-FBFB07EB85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9897"/>
          <a:stretch/>
        </p:blipFill>
        <p:spPr>
          <a:xfrm>
            <a:off x="886120" y="0"/>
            <a:ext cx="7315200" cy="6410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8677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70312-A79F-0442-B136-22AD25FDC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 Performance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236D88-CDD8-FB4A-BFF3-4F409F48A8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latin typeface="+mj-lt"/>
              </a:rPr>
              <a:t>Judgmental Data</a:t>
            </a:r>
          </a:p>
          <a:p>
            <a:pPr marL="234950" indent="-227013">
              <a:spcBef>
                <a:spcPts val="1200"/>
              </a:spcBef>
            </a:pPr>
            <a:r>
              <a:rPr lang="en-US" dirty="0"/>
              <a:t>An individual familiar with the work of another required to judge this work – usually obtained using a rating scale with numerical values</a:t>
            </a:r>
          </a:p>
          <a:p>
            <a:pPr marL="234950" indent="-227013">
              <a:spcBef>
                <a:spcPts val="1200"/>
              </a:spcBef>
            </a:pPr>
            <a:r>
              <a:rPr lang="en-US" dirty="0"/>
              <a:t>In most cases evaluations done by the immediate supervisor but can be done by others – subordinates, peers, customers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A03FEF-F5D6-D848-BA84-24BFDD0D1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7765F-978A-F841-9637-D5ED7CD3AF88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97F6BD3-8EE0-3845-80EF-A3C728B1E6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418554"/>
            <a:ext cx="3943350" cy="225752"/>
          </a:xfrm>
        </p:spPr>
        <p:txBody>
          <a:bodyPr/>
          <a:lstStyle/>
          <a:p>
            <a:r>
              <a:rPr lang="en-US" dirty="0"/>
              <a:t>© 2019 Wessex Press • Human Resource Selection 9e • Gatewood, </a:t>
            </a:r>
            <a:r>
              <a:rPr lang="en-US" dirty="0" err="1"/>
              <a:t>Feild</a:t>
            </a:r>
            <a:r>
              <a:rPr lang="en-US" dirty="0"/>
              <a:t>, Barrick</a:t>
            </a:r>
          </a:p>
        </p:txBody>
      </p:sp>
    </p:spTree>
    <p:extLst>
      <p:ext uri="{BB962C8B-B14F-4D97-AF65-F5344CB8AC3E}">
        <p14:creationId xmlns:p14="http://schemas.microsoft.com/office/powerpoint/2010/main" val="31194812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70312-A79F-0442-B136-22AD25FDC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 Performance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236D88-CDD8-FB4A-BFF3-4F409F48A8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latin typeface="+mj-lt"/>
              </a:rPr>
              <a:t>Judgmental Data</a:t>
            </a:r>
          </a:p>
          <a:p>
            <a:pPr marL="234950" indent="-227013">
              <a:spcBef>
                <a:spcPts val="1200"/>
              </a:spcBef>
            </a:pPr>
            <a:r>
              <a:rPr lang="en-US" dirty="0"/>
              <a:t>Types of judgmental instruments</a:t>
            </a:r>
          </a:p>
          <a:p>
            <a:pPr marL="685800" indent="-225425">
              <a:spcBef>
                <a:spcPts val="1200"/>
              </a:spcBef>
              <a:buFont typeface="Wingdings" pitchFamily="2" charset="2"/>
              <a:buChar char="§"/>
            </a:pPr>
            <a:r>
              <a:rPr lang="en-US" sz="2000" b="1" dirty="0"/>
              <a:t>Trait rating scales </a:t>
            </a:r>
            <a:r>
              <a:rPr lang="en-US" sz="2000" dirty="0"/>
              <a:t>(a bad method, do not use!)</a:t>
            </a:r>
          </a:p>
          <a:p>
            <a:pPr marL="1146175" indent="-225425">
              <a:spcBef>
                <a:spcPts val="600"/>
              </a:spcBef>
              <a:buFont typeface="System Font Regular"/>
              <a:buChar char="–"/>
            </a:pPr>
            <a:r>
              <a:rPr lang="en-US" sz="2000" dirty="0"/>
              <a:t>supervisor evaluates a subordinate on personal characteristics</a:t>
            </a:r>
          </a:p>
          <a:p>
            <a:pPr marL="685800" indent="-225425">
              <a:spcBef>
                <a:spcPts val="1200"/>
              </a:spcBef>
              <a:buFont typeface="Wingdings" pitchFamily="2" charset="2"/>
              <a:buChar char="§"/>
            </a:pPr>
            <a:r>
              <a:rPr lang="en-US" sz="2000" b="1" dirty="0"/>
              <a:t>Simple behavioral scale </a:t>
            </a:r>
            <a:r>
              <a:rPr lang="en-US" sz="2000" dirty="0"/>
              <a:t>(better method, could be used)</a:t>
            </a:r>
          </a:p>
          <a:p>
            <a:pPr marL="1146175" indent="-225425">
              <a:spcBef>
                <a:spcPts val="600"/>
              </a:spcBef>
              <a:buFont typeface="System Font Regular"/>
              <a:buChar char="–"/>
            </a:pPr>
            <a:r>
              <a:rPr lang="en-US" sz="2000" dirty="0"/>
              <a:t>supervisor rates a subordinate on major or critical tasks of the job</a:t>
            </a:r>
          </a:p>
          <a:p>
            <a:pPr marL="685800" indent="-225425">
              <a:spcBef>
                <a:spcPts val="1200"/>
              </a:spcBef>
              <a:buFont typeface="Wingdings" pitchFamily="2" charset="2"/>
              <a:buChar char="§"/>
            </a:pPr>
            <a:r>
              <a:rPr lang="en-US" sz="2000" b="1" dirty="0"/>
              <a:t>BARS</a:t>
            </a:r>
            <a:r>
              <a:rPr lang="en-US" sz="2000" dirty="0"/>
              <a:t> or </a:t>
            </a:r>
            <a:r>
              <a:rPr lang="en-US" sz="2000" b="1" dirty="0"/>
              <a:t>BES</a:t>
            </a:r>
            <a:r>
              <a:rPr lang="en-US" sz="2000" dirty="0"/>
              <a:t> (even better method!)</a:t>
            </a:r>
          </a:p>
          <a:p>
            <a:pPr marL="1203325" indent="-282575">
              <a:spcBef>
                <a:spcPts val="600"/>
              </a:spcBef>
              <a:buFont typeface="System Font Regular"/>
              <a:buChar char="–"/>
            </a:pPr>
            <a:r>
              <a:rPr lang="en-US" sz="2000" dirty="0"/>
              <a:t>BARS (Behaviorally Anchored Rating Scales)</a:t>
            </a:r>
          </a:p>
          <a:p>
            <a:pPr marL="1203325" indent="-282575">
              <a:spcBef>
                <a:spcPts val="600"/>
              </a:spcBef>
              <a:buFont typeface="System Font Regular"/>
              <a:buChar char="–"/>
            </a:pPr>
            <a:r>
              <a:rPr lang="en-US" sz="2000" dirty="0"/>
              <a:t>BES (Behavioral Expectation Scales)</a:t>
            </a:r>
          </a:p>
          <a:p>
            <a:pPr marL="685800" indent="-225425">
              <a:spcBef>
                <a:spcPts val="1200"/>
              </a:spcBef>
              <a:buFont typeface="Wingdings" pitchFamily="2" charset="2"/>
              <a:buChar char="§"/>
            </a:pPr>
            <a:r>
              <a:rPr lang="en-US" sz="2000" b="1" dirty="0"/>
              <a:t>360-degree feedback </a:t>
            </a:r>
            <a:r>
              <a:rPr lang="en-US" sz="2000" dirty="0"/>
              <a:t>(a useful technique for evaluating managers)</a:t>
            </a:r>
          </a:p>
          <a:p>
            <a:pPr marL="1203325" indent="-282575">
              <a:spcBef>
                <a:spcPts val="600"/>
              </a:spcBef>
              <a:buFont typeface="System Font Regular"/>
              <a:buChar char="–"/>
            </a:pPr>
            <a:r>
              <a:rPr lang="en-US" sz="2000" dirty="0"/>
              <a:t>gathers judgmental information from superiors, peers, subordinate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A03FEF-F5D6-D848-BA84-24BFDD0D1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7765F-978A-F841-9637-D5ED7CD3AF88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97F6BD3-8EE0-3845-80EF-A3C728B1E6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418554"/>
            <a:ext cx="3943350" cy="225752"/>
          </a:xfrm>
        </p:spPr>
        <p:txBody>
          <a:bodyPr/>
          <a:lstStyle/>
          <a:p>
            <a:r>
              <a:rPr lang="en-US" dirty="0"/>
              <a:t>© 2019 Wessex Press • Human Resource Selection 9e • Gatewood, </a:t>
            </a:r>
            <a:r>
              <a:rPr lang="en-US" dirty="0" err="1"/>
              <a:t>Feild</a:t>
            </a:r>
            <a:r>
              <a:rPr lang="en-US" dirty="0"/>
              <a:t>, Barrick</a:t>
            </a:r>
          </a:p>
        </p:txBody>
      </p:sp>
    </p:spTree>
    <p:extLst>
      <p:ext uri="{BB962C8B-B14F-4D97-AF65-F5344CB8AC3E}">
        <p14:creationId xmlns:p14="http://schemas.microsoft.com/office/powerpoint/2010/main" val="34171564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70312-A79F-0442-B136-22AD25FDC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 Performance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A03FEF-F5D6-D848-BA84-24BFDD0D1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7765F-978A-F841-9637-D5ED7CD3AF88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97F6BD3-8EE0-3845-80EF-A3C728B1E6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418554"/>
            <a:ext cx="3943350" cy="225752"/>
          </a:xfrm>
        </p:spPr>
        <p:txBody>
          <a:bodyPr/>
          <a:lstStyle/>
          <a:p>
            <a:r>
              <a:rPr lang="en-US" dirty="0"/>
              <a:t>© 2019 Wessex Press • Human Resource Selection 9e • Gatewood, </a:t>
            </a:r>
            <a:r>
              <a:rPr lang="en-US" dirty="0" err="1"/>
              <a:t>Feild</a:t>
            </a:r>
            <a:r>
              <a:rPr lang="en-US" dirty="0"/>
              <a:t>, Barrick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032840F-E974-9D44-BAE9-5EA4F43536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1" y="1913641"/>
            <a:ext cx="7886342" cy="3358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2138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70312-A79F-0442-B136-22AD25FDC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 Performance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236D88-CDD8-FB4A-BFF3-4F409F48A8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latin typeface="+mj-lt"/>
              </a:rPr>
              <a:t>Judgmental Data</a:t>
            </a:r>
          </a:p>
          <a:p>
            <a:pPr marL="234950" indent="-227013">
              <a:spcBef>
                <a:spcPts val="1200"/>
              </a:spcBef>
            </a:pPr>
            <a:r>
              <a:rPr lang="en-US" dirty="0"/>
              <a:t>Issues with Judgmental Scales</a:t>
            </a:r>
          </a:p>
          <a:p>
            <a:pPr marL="685800" indent="-225425">
              <a:spcBef>
                <a:spcPts val="1200"/>
              </a:spcBef>
              <a:buFont typeface="Wingdings" pitchFamily="2" charset="2"/>
              <a:buChar char="§"/>
            </a:pPr>
            <a:r>
              <a:rPr lang="en-US" sz="2000" dirty="0"/>
              <a:t>Intentional and inadvertent bias by the individual making the judgment</a:t>
            </a:r>
          </a:p>
          <a:p>
            <a:pPr marL="1033463" indent="-225425">
              <a:spcBef>
                <a:spcPts val="1200"/>
              </a:spcBef>
              <a:buFont typeface="System Font Regular"/>
              <a:buChar char="–"/>
            </a:pPr>
            <a:r>
              <a:rPr lang="en-US" sz="2000" dirty="0"/>
              <a:t>Intentional bias – when the rater deliberately distorts the ratings to either be favorable or unfavorable</a:t>
            </a:r>
          </a:p>
          <a:p>
            <a:pPr marL="1033463" indent="-225425">
              <a:spcBef>
                <a:spcPts val="1200"/>
              </a:spcBef>
              <a:buFont typeface="System Font Regular"/>
              <a:buChar char="–"/>
            </a:pPr>
            <a:r>
              <a:rPr lang="en-US" sz="2000" dirty="0"/>
              <a:t>Inadvertent bias (commonly called </a:t>
            </a:r>
            <a:r>
              <a:rPr lang="en-US" sz="2000" i="1" dirty="0"/>
              <a:t>rater error</a:t>
            </a:r>
            <a:r>
              <a:rPr lang="en-US" sz="2000" dirty="0"/>
              <a:t>) – halo, leniency or severity, central tendency</a:t>
            </a:r>
          </a:p>
          <a:p>
            <a:pPr marL="685800" indent="-225425">
              <a:spcBef>
                <a:spcPts val="1200"/>
              </a:spcBef>
              <a:buFont typeface="Wingdings" pitchFamily="2" charset="2"/>
              <a:buChar char="§"/>
            </a:pPr>
            <a:r>
              <a:rPr lang="en-US" sz="2000" dirty="0"/>
              <a:t>May be based on production data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A03FEF-F5D6-D848-BA84-24BFDD0D1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7765F-978A-F841-9637-D5ED7CD3AF88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97F6BD3-8EE0-3845-80EF-A3C728B1E6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418554"/>
            <a:ext cx="3943350" cy="225752"/>
          </a:xfrm>
        </p:spPr>
        <p:txBody>
          <a:bodyPr/>
          <a:lstStyle/>
          <a:p>
            <a:r>
              <a:rPr lang="en-US" dirty="0"/>
              <a:t>© 2019 Wessex Press • Human Resource Selection 9e • Gatewood, </a:t>
            </a:r>
            <a:r>
              <a:rPr lang="en-US" dirty="0" err="1"/>
              <a:t>Feild</a:t>
            </a:r>
            <a:r>
              <a:rPr lang="en-US" dirty="0"/>
              <a:t>, Barrick</a:t>
            </a:r>
          </a:p>
        </p:txBody>
      </p:sp>
    </p:spTree>
    <p:extLst>
      <p:ext uri="{BB962C8B-B14F-4D97-AF65-F5344CB8AC3E}">
        <p14:creationId xmlns:p14="http://schemas.microsoft.com/office/powerpoint/2010/main" val="28570829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70312-A79F-0442-B136-22AD25FDC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Organizational Citizenship Behaviors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236D88-CDD8-FB4A-BFF3-4F409F48A8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34950" indent="-227013">
              <a:spcBef>
                <a:spcPts val="1200"/>
              </a:spcBef>
            </a:pPr>
            <a:r>
              <a:rPr lang="en-US" dirty="0"/>
              <a:t>Not formally part of the job task behaviors but done by the individual to assist other workers or the organization itself</a:t>
            </a:r>
          </a:p>
          <a:p>
            <a:pPr marL="803275" indent="-342900">
              <a:spcBef>
                <a:spcPts val="1200"/>
              </a:spcBef>
              <a:buFont typeface="Wingdings" pitchFamily="2" charset="2"/>
              <a:buChar char="§"/>
            </a:pPr>
            <a:r>
              <a:rPr lang="en-US" dirty="0"/>
              <a:t>Mentoring new workers</a:t>
            </a:r>
          </a:p>
          <a:p>
            <a:pPr marL="803275" indent="-342900">
              <a:spcBef>
                <a:spcPts val="1200"/>
              </a:spcBef>
              <a:buFont typeface="Wingdings" pitchFamily="2" charset="2"/>
              <a:buChar char="§"/>
            </a:pPr>
            <a:r>
              <a:rPr lang="en-US" dirty="0"/>
              <a:t>Assisting other workers</a:t>
            </a:r>
          </a:p>
          <a:p>
            <a:pPr marL="803275" indent="-342900">
              <a:spcBef>
                <a:spcPts val="1200"/>
              </a:spcBef>
              <a:buFont typeface="Wingdings" pitchFamily="2" charset="2"/>
              <a:buChar char="§"/>
            </a:pPr>
            <a:r>
              <a:rPr lang="en-US" dirty="0"/>
              <a:t>Putting extra time and effort into work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A03FEF-F5D6-D848-BA84-24BFDD0D1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7765F-978A-F841-9637-D5ED7CD3AF88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97F6BD3-8EE0-3845-80EF-A3C728B1E6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418554"/>
            <a:ext cx="3943350" cy="225752"/>
          </a:xfrm>
        </p:spPr>
        <p:txBody>
          <a:bodyPr/>
          <a:lstStyle/>
          <a:p>
            <a:r>
              <a:rPr lang="en-US" dirty="0"/>
              <a:t>© 2019 Wessex Press • Human Resource Selection 9e • Gatewood, </a:t>
            </a:r>
            <a:r>
              <a:rPr lang="en-US" dirty="0" err="1"/>
              <a:t>Feild</a:t>
            </a:r>
            <a:r>
              <a:rPr lang="en-US" dirty="0"/>
              <a:t>, Barrick</a:t>
            </a:r>
          </a:p>
        </p:txBody>
      </p:sp>
    </p:spTree>
    <p:extLst>
      <p:ext uri="{BB962C8B-B14F-4D97-AF65-F5344CB8AC3E}">
        <p14:creationId xmlns:p14="http://schemas.microsoft.com/office/powerpoint/2010/main" val="30081819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70312-A79F-0442-B136-22AD25FDC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Organizational Citizenship Behaviors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236D88-CDD8-FB4A-BFF3-4F409F48A8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938" indent="0">
              <a:spcBef>
                <a:spcPts val="1200"/>
              </a:spcBef>
              <a:buNone/>
            </a:pPr>
            <a:r>
              <a:rPr lang="en-US" dirty="0"/>
              <a:t>Dimensions of OCBs:</a:t>
            </a:r>
          </a:p>
          <a:p>
            <a:pPr marL="808038" indent="-347663">
              <a:spcBef>
                <a:spcPts val="1200"/>
              </a:spcBef>
              <a:buSzPct val="95000"/>
              <a:buFont typeface="+mj-lt"/>
              <a:buAutoNum type="arabicPeriod"/>
            </a:pPr>
            <a:r>
              <a:rPr lang="en-US" dirty="0"/>
              <a:t>Helping behavior</a:t>
            </a:r>
          </a:p>
          <a:p>
            <a:pPr marL="808038" indent="-347663">
              <a:spcBef>
                <a:spcPts val="1200"/>
              </a:spcBef>
              <a:buSzPct val="95000"/>
              <a:buFont typeface="+mj-lt"/>
              <a:buAutoNum type="arabicPeriod"/>
            </a:pPr>
            <a:r>
              <a:rPr lang="en-US" dirty="0"/>
              <a:t>Sportsmanship</a:t>
            </a:r>
          </a:p>
          <a:p>
            <a:pPr marL="808038" indent="-347663">
              <a:spcBef>
                <a:spcPts val="1200"/>
              </a:spcBef>
              <a:buSzPct val="95000"/>
              <a:buFont typeface="+mj-lt"/>
              <a:buAutoNum type="arabicPeriod"/>
            </a:pPr>
            <a:r>
              <a:rPr lang="en-US" dirty="0"/>
              <a:t>Organizational loyalty</a:t>
            </a:r>
          </a:p>
          <a:p>
            <a:pPr marL="808038" indent="-347663">
              <a:spcBef>
                <a:spcPts val="1200"/>
              </a:spcBef>
              <a:buSzPct val="95000"/>
              <a:buFont typeface="+mj-lt"/>
              <a:buAutoNum type="arabicPeriod"/>
            </a:pPr>
            <a:r>
              <a:rPr lang="en-US" dirty="0"/>
              <a:t>Organizational compliance</a:t>
            </a:r>
          </a:p>
          <a:p>
            <a:pPr marL="808038" indent="-347663">
              <a:spcBef>
                <a:spcPts val="1200"/>
              </a:spcBef>
              <a:buSzPct val="95000"/>
              <a:buFont typeface="+mj-lt"/>
              <a:buAutoNum type="arabicPeriod"/>
            </a:pPr>
            <a:r>
              <a:rPr lang="en-US" dirty="0"/>
              <a:t>Individual initiative</a:t>
            </a:r>
          </a:p>
          <a:p>
            <a:pPr marL="808038" indent="-347663">
              <a:spcBef>
                <a:spcPts val="1200"/>
              </a:spcBef>
              <a:buSzPct val="95000"/>
              <a:buFont typeface="+mj-lt"/>
              <a:buAutoNum type="arabicPeriod"/>
            </a:pPr>
            <a:r>
              <a:rPr lang="en-US" dirty="0"/>
              <a:t>Civic virtue</a:t>
            </a:r>
          </a:p>
          <a:p>
            <a:pPr marL="808038" indent="-347663">
              <a:spcBef>
                <a:spcPts val="1200"/>
              </a:spcBef>
              <a:buSzPct val="95000"/>
              <a:buFont typeface="+mj-lt"/>
              <a:buAutoNum type="arabicPeriod"/>
            </a:pPr>
            <a:r>
              <a:rPr lang="en-US" dirty="0"/>
              <a:t>Self-development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A03FEF-F5D6-D848-BA84-24BFDD0D1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7765F-978A-F841-9637-D5ED7CD3AF88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97F6BD3-8EE0-3845-80EF-A3C728B1E6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418554"/>
            <a:ext cx="3943350" cy="225752"/>
          </a:xfrm>
        </p:spPr>
        <p:txBody>
          <a:bodyPr/>
          <a:lstStyle/>
          <a:p>
            <a:r>
              <a:rPr lang="en-US" dirty="0"/>
              <a:t>© 2019 Wessex Press • Human Resource Selection 9e • Gatewood, </a:t>
            </a:r>
            <a:r>
              <a:rPr lang="en-US" dirty="0" err="1"/>
              <a:t>Feild</a:t>
            </a:r>
            <a:r>
              <a:rPr lang="en-US" dirty="0"/>
              <a:t>, Barrick</a:t>
            </a:r>
          </a:p>
        </p:txBody>
      </p:sp>
    </p:spTree>
    <p:extLst>
      <p:ext uri="{BB962C8B-B14F-4D97-AF65-F5344CB8AC3E}">
        <p14:creationId xmlns:p14="http://schemas.microsoft.com/office/powerpoint/2010/main" val="40259055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70312-A79F-0442-B136-22AD25FDC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Organizational Citizenship Behaviors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236D88-CDD8-FB4A-BFF3-4F409F48A8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938" indent="0">
              <a:spcBef>
                <a:spcPts val="1200"/>
              </a:spcBef>
              <a:buNone/>
            </a:pPr>
            <a:r>
              <a:rPr lang="en-US" b="1" dirty="0">
                <a:latin typeface="+mj-lt"/>
              </a:rPr>
              <a:t>What Prompts OCBs?</a:t>
            </a:r>
          </a:p>
          <a:p>
            <a:pPr marL="460375" indent="-225425">
              <a:spcBef>
                <a:spcPts val="1200"/>
              </a:spcBef>
            </a:pPr>
            <a:r>
              <a:rPr lang="en-US" dirty="0"/>
              <a:t>Linked to organizational commitment, perceptions of fairness, and leader supportiveness</a:t>
            </a:r>
          </a:p>
          <a:p>
            <a:pPr marL="7938" indent="0">
              <a:spcBef>
                <a:spcPts val="1800"/>
              </a:spcBef>
              <a:buNone/>
            </a:pPr>
            <a:r>
              <a:rPr lang="en-US" b="1" dirty="0">
                <a:latin typeface="+mj-lt"/>
              </a:rPr>
              <a:t>Relationship of OCBs with Other Performance Measures</a:t>
            </a:r>
          </a:p>
          <a:p>
            <a:pPr marL="460375" indent="-225425">
              <a:spcBef>
                <a:spcPts val="1200"/>
              </a:spcBef>
            </a:pPr>
            <a:r>
              <a:rPr lang="en-US" dirty="0"/>
              <a:t>Managers influenced by worker’s OCBs, especially judgmental performance evaluations</a:t>
            </a:r>
          </a:p>
          <a:p>
            <a:pPr marL="7938" indent="0">
              <a:spcBef>
                <a:spcPts val="1800"/>
              </a:spcBef>
              <a:buNone/>
            </a:pPr>
            <a:r>
              <a:rPr lang="en-US" b="1" dirty="0">
                <a:latin typeface="+mj-lt"/>
              </a:rPr>
              <a:t>Measurement of OCBs</a:t>
            </a:r>
          </a:p>
          <a:p>
            <a:pPr marL="460375" indent="-225425">
              <a:spcBef>
                <a:spcPts val="1200"/>
              </a:spcBef>
            </a:pPr>
            <a:r>
              <a:rPr lang="en-US" dirty="0"/>
              <a:t>Self-report judgmental scales used; bias?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A03FEF-F5D6-D848-BA84-24BFDD0D1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7765F-978A-F841-9637-D5ED7CD3AF88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97F6BD3-8EE0-3845-80EF-A3C728B1E6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418554"/>
            <a:ext cx="3943350" cy="225752"/>
          </a:xfrm>
        </p:spPr>
        <p:txBody>
          <a:bodyPr/>
          <a:lstStyle/>
          <a:p>
            <a:r>
              <a:rPr lang="en-US" dirty="0"/>
              <a:t>© 2019 Wessex Press • Human Resource Selection 9e • Gatewood, </a:t>
            </a:r>
            <a:r>
              <a:rPr lang="en-US" dirty="0" err="1"/>
              <a:t>Feild</a:t>
            </a:r>
            <a:r>
              <a:rPr lang="en-US" dirty="0"/>
              <a:t>, Barrick</a:t>
            </a:r>
          </a:p>
        </p:txBody>
      </p:sp>
    </p:spTree>
    <p:extLst>
      <p:ext uri="{BB962C8B-B14F-4D97-AF65-F5344CB8AC3E}">
        <p14:creationId xmlns:p14="http://schemas.microsoft.com/office/powerpoint/2010/main" val="23885712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70312-A79F-0442-B136-22AD25FDC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Organizational Citizenship Behaviors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A03FEF-F5D6-D848-BA84-24BFDD0D1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7765F-978A-F841-9637-D5ED7CD3AF88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97F6BD3-8EE0-3845-80EF-A3C728B1E6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418554"/>
            <a:ext cx="3943350" cy="225752"/>
          </a:xfrm>
        </p:spPr>
        <p:txBody>
          <a:bodyPr/>
          <a:lstStyle/>
          <a:p>
            <a:r>
              <a:rPr lang="en-US" dirty="0"/>
              <a:t>© 2019 Wessex Press • Human Resource Selection 9e • Gatewood, </a:t>
            </a:r>
            <a:r>
              <a:rPr lang="en-US" dirty="0" err="1"/>
              <a:t>Feild</a:t>
            </a:r>
            <a:r>
              <a:rPr lang="en-US" dirty="0"/>
              <a:t>, Barrick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B79F49E-3BD6-2A4B-8960-88BA87A9D5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678746"/>
            <a:ext cx="7886700" cy="3586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2045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70312-A79F-0442-B136-22AD25FDC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Adaptive Performance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236D88-CDD8-FB4A-BFF3-4F409F48A8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34950" indent="-227013">
              <a:spcBef>
                <a:spcPts val="1200"/>
              </a:spcBef>
            </a:pPr>
            <a:r>
              <a:rPr lang="en-US" dirty="0"/>
              <a:t>A deliberate change in the thinking or behavior of an individual because of an anticipated or existing change in the work activities or environment</a:t>
            </a:r>
          </a:p>
          <a:p>
            <a:pPr marL="808038" indent="-234950">
              <a:spcBef>
                <a:spcPts val="1200"/>
              </a:spcBef>
              <a:buFont typeface="Wingdings" pitchFamily="2" charset="2"/>
              <a:buChar char="§"/>
            </a:pPr>
            <a:r>
              <a:rPr lang="en-US" dirty="0"/>
              <a:t>Differences in WRCs can be used to predict differences in AP</a:t>
            </a:r>
          </a:p>
          <a:p>
            <a:pPr marL="808038" indent="-234950">
              <a:spcBef>
                <a:spcPts val="1200"/>
              </a:spcBef>
              <a:buFont typeface="Wingdings" pitchFamily="2" charset="2"/>
              <a:buChar char="§"/>
            </a:pPr>
            <a:r>
              <a:rPr lang="en-US" dirty="0"/>
              <a:t>Both OCBs and AP are facets of job performance and can be included in operational selection programs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A03FEF-F5D6-D848-BA84-24BFDD0D1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7765F-978A-F841-9637-D5ED7CD3AF88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97F6BD3-8EE0-3845-80EF-A3C728B1E6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418554"/>
            <a:ext cx="3943350" cy="225752"/>
          </a:xfrm>
        </p:spPr>
        <p:txBody>
          <a:bodyPr/>
          <a:lstStyle/>
          <a:p>
            <a:r>
              <a:rPr lang="en-US" dirty="0"/>
              <a:t>© 2019 Wessex Press • Human Resource Selection 9e • Gatewood, </a:t>
            </a:r>
            <a:r>
              <a:rPr lang="en-US" dirty="0" err="1"/>
              <a:t>Feild</a:t>
            </a:r>
            <a:r>
              <a:rPr lang="en-US" dirty="0"/>
              <a:t>, Barrick</a:t>
            </a:r>
          </a:p>
        </p:txBody>
      </p:sp>
    </p:spTree>
    <p:extLst>
      <p:ext uri="{BB962C8B-B14F-4D97-AF65-F5344CB8AC3E}">
        <p14:creationId xmlns:p14="http://schemas.microsoft.com/office/powerpoint/2010/main" val="25250521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70312-A79F-0442-B136-22AD25FDC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Adaptive Performance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236D88-CDD8-FB4A-BFF3-4F409F48A8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34950" indent="-227013">
              <a:spcBef>
                <a:spcPts val="1200"/>
              </a:spcBef>
            </a:pPr>
            <a:r>
              <a:rPr lang="en-US" dirty="0"/>
              <a:t>Research work using AP in selection has concentrated on determining WRCs that would predict AP</a:t>
            </a:r>
          </a:p>
          <a:p>
            <a:pPr marL="808038" indent="-234950">
              <a:spcBef>
                <a:spcPts val="1200"/>
              </a:spcBef>
              <a:buFont typeface="Wingdings" pitchFamily="2" charset="2"/>
              <a:buChar char="§"/>
            </a:pPr>
            <a:r>
              <a:rPr lang="en-US" dirty="0"/>
              <a:t>Cognitive complexity – consider and integrate conflicting information</a:t>
            </a:r>
          </a:p>
          <a:p>
            <a:pPr marL="808038" indent="-234950">
              <a:spcBef>
                <a:spcPts val="1200"/>
              </a:spcBef>
              <a:buFont typeface="Wingdings" pitchFamily="2" charset="2"/>
              <a:buChar char="§"/>
            </a:pPr>
            <a:r>
              <a:rPr lang="en-US" dirty="0"/>
              <a:t>Frame changing – alternate between multiple ways of attending to and interpreting problems and solution strategies</a:t>
            </a:r>
          </a:p>
          <a:p>
            <a:pPr marL="808038" indent="-234950">
              <a:spcBef>
                <a:spcPts val="1200"/>
              </a:spcBef>
              <a:buFont typeface="Wingdings" pitchFamily="2" charset="2"/>
              <a:buChar char="§"/>
            </a:pPr>
            <a:r>
              <a:rPr lang="en-US" dirty="0"/>
              <a:t>Resiliency – persist and recover quickly</a:t>
            </a:r>
          </a:p>
          <a:p>
            <a:pPr marL="808038" indent="-234950">
              <a:spcBef>
                <a:spcPts val="1200"/>
              </a:spcBef>
              <a:buFont typeface="Wingdings" pitchFamily="2" charset="2"/>
              <a:buChar char="§"/>
            </a:pPr>
            <a:r>
              <a:rPr lang="en-US" dirty="0"/>
              <a:t>Problem solving – persist and work through details of a problem</a:t>
            </a:r>
          </a:p>
          <a:p>
            <a:pPr marL="808038" indent="-234950">
              <a:spcBef>
                <a:spcPts val="1200"/>
              </a:spcBef>
              <a:buFont typeface="Wingdings" pitchFamily="2" charset="2"/>
              <a:buChar char="§"/>
            </a:pPr>
            <a:r>
              <a:rPr lang="en-US" dirty="0"/>
              <a:t>Learning agility – apply lessons learned from previous experience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A03FEF-F5D6-D848-BA84-24BFDD0D1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7765F-978A-F841-9637-D5ED7CD3AF88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97F6BD3-8EE0-3845-80EF-A3C728B1E6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418554"/>
            <a:ext cx="3943350" cy="225752"/>
          </a:xfrm>
        </p:spPr>
        <p:txBody>
          <a:bodyPr/>
          <a:lstStyle/>
          <a:p>
            <a:r>
              <a:rPr lang="en-US" dirty="0"/>
              <a:t>© 2019 Wessex Press • Human Resource Selection 9e • Gatewood, </a:t>
            </a:r>
            <a:r>
              <a:rPr lang="en-US" dirty="0" err="1"/>
              <a:t>Feild</a:t>
            </a:r>
            <a:r>
              <a:rPr lang="en-US" dirty="0"/>
              <a:t>, Barrick</a:t>
            </a:r>
          </a:p>
        </p:txBody>
      </p:sp>
    </p:spTree>
    <p:extLst>
      <p:ext uri="{BB962C8B-B14F-4D97-AF65-F5344CB8AC3E}">
        <p14:creationId xmlns:p14="http://schemas.microsoft.com/office/powerpoint/2010/main" val="19027149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2000B3-2A7D-2849-9940-D8F169FA7CA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CHAPTER 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87261A-2016-554F-83F9-3BB5B8389AA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Job Performance Concepts </a:t>
            </a:r>
            <a:br>
              <a:rPr lang="en-US" dirty="0"/>
            </a:br>
            <a:r>
              <a:rPr lang="en-US" dirty="0"/>
              <a:t>and Measures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28BA3A-E21D-3047-9AF0-01CCF295D9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5800" y="6356352"/>
            <a:ext cx="7772400" cy="293024"/>
          </a:xfrm>
        </p:spPr>
        <p:txBody>
          <a:bodyPr lIns="0" tIns="0" rIns="0" bIns="0" anchor="b" anchorCtr="0"/>
          <a:lstStyle>
            <a:lvl1pPr algn="ctr">
              <a:defRPr sz="800" b="1">
                <a:latin typeface="+mj-lt"/>
              </a:defRPr>
            </a:lvl1pPr>
          </a:lstStyle>
          <a:p>
            <a:r>
              <a:rPr lang="en-US" dirty="0"/>
              <a:t>© 2019 Wessex Press • Human Resource Selection 9e • Gatewood, </a:t>
            </a:r>
            <a:r>
              <a:rPr lang="en-US" dirty="0" err="1"/>
              <a:t>Feild</a:t>
            </a:r>
            <a:r>
              <a:rPr lang="en-US" dirty="0"/>
              <a:t>, Barrick</a:t>
            </a:r>
          </a:p>
        </p:txBody>
      </p:sp>
    </p:spTree>
    <p:extLst>
      <p:ext uri="{BB962C8B-B14F-4D97-AF65-F5344CB8AC3E}">
        <p14:creationId xmlns:p14="http://schemas.microsoft.com/office/powerpoint/2010/main" val="31206351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70312-A79F-0442-B136-22AD25FDC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Adaptive Performance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A03FEF-F5D6-D848-BA84-24BFDD0D1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7765F-978A-F841-9637-D5ED7CD3AF88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97F6BD3-8EE0-3845-80EF-A3C728B1E6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418554"/>
            <a:ext cx="3943350" cy="225752"/>
          </a:xfrm>
        </p:spPr>
        <p:txBody>
          <a:bodyPr/>
          <a:lstStyle/>
          <a:p>
            <a:r>
              <a:rPr lang="en-US" dirty="0"/>
              <a:t>© 2019 Wessex Press • Human Resource Selection 9e • Gatewood, </a:t>
            </a:r>
            <a:r>
              <a:rPr lang="en-US" dirty="0" err="1"/>
              <a:t>Feild</a:t>
            </a:r>
            <a:r>
              <a:rPr lang="en-US" dirty="0"/>
              <a:t>, Barrick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A832EA7-4C21-BA47-8953-DA0D390F1A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2366" y="1326913"/>
            <a:ext cx="5439267" cy="4959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675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70312-A79F-0442-B136-22AD25FDC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Counterproductive Work Behavior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236D88-CDD8-FB4A-BFF3-4F409F48A8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938" indent="0">
              <a:spcBef>
                <a:spcPts val="1200"/>
              </a:spcBef>
              <a:buNone/>
            </a:pPr>
            <a:r>
              <a:rPr lang="en-US" dirty="0"/>
              <a:t>Undesirable performance actions that harm the organization itself and often its employees and customers</a:t>
            </a:r>
          </a:p>
          <a:p>
            <a:pPr marL="808038" indent="-234950">
              <a:spcBef>
                <a:spcPts val="1200"/>
              </a:spcBef>
              <a:buFont typeface="Wingdings" pitchFamily="2" charset="2"/>
              <a:buChar char="§"/>
            </a:pPr>
            <a:r>
              <a:rPr lang="en-US" dirty="0"/>
              <a:t>Any intentional behavior by an employee that is viewed by the organization as contrary to its legitimate interests</a:t>
            </a:r>
          </a:p>
          <a:p>
            <a:pPr marL="808038" indent="-234950">
              <a:spcBef>
                <a:spcPts val="1200"/>
              </a:spcBef>
              <a:buFont typeface="Wingdings" pitchFamily="2" charset="2"/>
              <a:buChar char="§"/>
            </a:pPr>
            <a:r>
              <a:rPr lang="en-US" dirty="0"/>
              <a:t>Integrity tests developed to identify applicants with higher than normal probability of committing CWBs</a:t>
            </a:r>
          </a:p>
          <a:p>
            <a:pPr marL="808038" indent="-234950">
              <a:spcBef>
                <a:spcPts val="1200"/>
              </a:spcBef>
              <a:buFont typeface="Wingdings" pitchFamily="2" charset="2"/>
              <a:buChar char="§"/>
            </a:pPr>
            <a:r>
              <a:rPr lang="en-US" dirty="0"/>
              <a:t>CWBs cost billions of dollars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A03FEF-F5D6-D848-BA84-24BFDD0D1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7765F-978A-F841-9637-D5ED7CD3AF88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97F6BD3-8EE0-3845-80EF-A3C728B1E6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418554"/>
            <a:ext cx="3943350" cy="225752"/>
          </a:xfrm>
        </p:spPr>
        <p:txBody>
          <a:bodyPr/>
          <a:lstStyle/>
          <a:p>
            <a:r>
              <a:rPr lang="en-US" dirty="0"/>
              <a:t>© 2019 Wessex Press • Human Resource Selection 9e • Gatewood, </a:t>
            </a:r>
            <a:r>
              <a:rPr lang="en-US" dirty="0" err="1"/>
              <a:t>Feild</a:t>
            </a:r>
            <a:r>
              <a:rPr lang="en-US" dirty="0"/>
              <a:t>, Barrick</a:t>
            </a:r>
          </a:p>
        </p:txBody>
      </p:sp>
    </p:spTree>
    <p:extLst>
      <p:ext uri="{BB962C8B-B14F-4D97-AF65-F5344CB8AC3E}">
        <p14:creationId xmlns:p14="http://schemas.microsoft.com/office/powerpoint/2010/main" val="18430735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70312-A79F-0442-B136-22AD25FDC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Counterproductive Work Behavior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A03FEF-F5D6-D848-BA84-24BFDD0D1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7765F-978A-F841-9637-D5ED7CD3AF88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97F6BD3-8EE0-3845-80EF-A3C728B1E6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418554"/>
            <a:ext cx="3943350" cy="225752"/>
          </a:xfrm>
        </p:spPr>
        <p:txBody>
          <a:bodyPr/>
          <a:lstStyle/>
          <a:p>
            <a:r>
              <a:rPr lang="en-US" dirty="0"/>
              <a:t>© 2019 Wessex Press • Human Resource Selection 9e • Gatewood, </a:t>
            </a:r>
            <a:r>
              <a:rPr lang="en-US" dirty="0" err="1"/>
              <a:t>Feild</a:t>
            </a:r>
            <a:r>
              <a:rPr lang="en-US" dirty="0"/>
              <a:t>, Barrick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5C59AEE-1091-E442-AA56-5F41C3CF72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771703"/>
            <a:ext cx="7886700" cy="3314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8235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70312-A79F-0442-B136-22AD25FDC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Counterproductive Work Behavior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236D88-CDD8-FB4A-BFF3-4F409F48A8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34950" indent="-227013">
              <a:spcBef>
                <a:spcPts val="1200"/>
              </a:spcBef>
            </a:pPr>
            <a:r>
              <a:rPr lang="en-US" dirty="0"/>
              <a:t>CWBs can be divided into two groups:</a:t>
            </a:r>
          </a:p>
          <a:p>
            <a:pPr marL="685800" indent="-225425">
              <a:spcBef>
                <a:spcPts val="600"/>
              </a:spcBef>
              <a:buFont typeface="Wingdings" pitchFamily="2" charset="2"/>
              <a:buChar char="§"/>
            </a:pPr>
            <a:r>
              <a:rPr lang="en-US" dirty="0"/>
              <a:t>Actions of deviance toward individuals (ID)</a:t>
            </a:r>
          </a:p>
          <a:p>
            <a:pPr marL="685800" indent="-225425">
              <a:spcBef>
                <a:spcPts val="600"/>
              </a:spcBef>
              <a:buFont typeface="Wingdings" pitchFamily="2" charset="2"/>
              <a:buChar char="§"/>
            </a:pPr>
            <a:r>
              <a:rPr lang="en-US" dirty="0"/>
              <a:t>Actions toward the organization (OD)</a:t>
            </a:r>
          </a:p>
          <a:p>
            <a:pPr marL="234950" indent="-227013">
              <a:spcBef>
                <a:spcPts val="1200"/>
              </a:spcBef>
            </a:pPr>
            <a:r>
              <a:rPr lang="en-US" dirty="0"/>
              <a:t>OCBs and CWBs are moderately negatively correlated:</a:t>
            </a:r>
          </a:p>
          <a:p>
            <a:pPr marL="808038" indent="-234950">
              <a:spcBef>
                <a:spcPts val="600"/>
              </a:spcBef>
              <a:buFont typeface="Wingdings" pitchFamily="2" charset="2"/>
              <a:buChar char="§"/>
            </a:pPr>
            <a:r>
              <a:rPr lang="en-US" dirty="0"/>
              <a:t>Two distinct constructs rather than a single continuum</a:t>
            </a:r>
          </a:p>
          <a:p>
            <a:pPr marL="234950" indent="-227013">
              <a:spcBef>
                <a:spcPts val="1200"/>
              </a:spcBef>
            </a:pPr>
            <a:r>
              <a:rPr lang="en-US" dirty="0"/>
              <a:t>Studies regarding the relationship of CWBs to individual and organizational characteristics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A03FEF-F5D6-D848-BA84-24BFDD0D1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7765F-978A-F841-9637-D5ED7CD3AF88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97F6BD3-8EE0-3845-80EF-A3C728B1E6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418554"/>
            <a:ext cx="3943350" cy="225752"/>
          </a:xfrm>
        </p:spPr>
        <p:txBody>
          <a:bodyPr/>
          <a:lstStyle/>
          <a:p>
            <a:r>
              <a:rPr lang="en-US" dirty="0"/>
              <a:t>© 2019 Wessex Press • Human Resource Selection 9e • Gatewood, </a:t>
            </a:r>
            <a:r>
              <a:rPr lang="en-US" dirty="0" err="1"/>
              <a:t>Feild</a:t>
            </a:r>
            <a:r>
              <a:rPr lang="en-US" dirty="0"/>
              <a:t>, Barrick</a:t>
            </a:r>
          </a:p>
        </p:txBody>
      </p:sp>
    </p:spTree>
    <p:extLst>
      <p:ext uri="{BB962C8B-B14F-4D97-AF65-F5344CB8AC3E}">
        <p14:creationId xmlns:p14="http://schemas.microsoft.com/office/powerpoint/2010/main" val="1343799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70312-A79F-0442-B136-22AD25FDC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Employee Withdrawal Behaviors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236D88-CDD8-FB4A-BFF3-4F409F48A8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34950" indent="-227013">
              <a:spcBef>
                <a:spcPts val="1200"/>
              </a:spcBef>
            </a:pPr>
            <a:r>
              <a:rPr lang="en-US" dirty="0"/>
              <a:t>Initiated at the discretion of the work and depict the individual’s detachment from work:</a:t>
            </a:r>
          </a:p>
          <a:p>
            <a:pPr marL="685800" indent="-225425">
              <a:spcBef>
                <a:spcPts val="600"/>
              </a:spcBef>
              <a:buFont typeface="Wingdings" pitchFamily="2" charset="2"/>
              <a:buChar char="§"/>
            </a:pPr>
            <a:r>
              <a:rPr lang="en-US" dirty="0"/>
              <a:t>Cognitive distancing</a:t>
            </a:r>
          </a:p>
          <a:p>
            <a:pPr marL="685800" indent="-225425">
              <a:spcBef>
                <a:spcPts val="600"/>
              </a:spcBef>
              <a:buFont typeface="Wingdings" pitchFamily="2" charset="2"/>
              <a:buChar char="§"/>
            </a:pPr>
            <a:r>
              <a:rPr lang="en-US" dirty="0"/>
              <a:t>Physically removing oneself by being disengaged at work</a:t>
            </a:r>
          </a:p>
          <a:p>
            <a:pPr marL="685800" indent="-225425">
              <a:spcBef>
                <a:spcPts val="600"/>
              </a:spcBef>
              <a:buFont typeface="Wingdings" pitchFamily="2" charset="2"/>
              <a:buChar char="§"/>
            </a:pPr>
            <a:r>
              <a:rPr lang="en-US" dirty="0"/>
              <a:t>Showing up late or not at all – absenteeism</a:t>
            </a:r>
          </a:p>
          <a:p>
            <a:pPr marL="685800" indent="-225425">
              <a:spcBef>
                <a:spcPts val="600"/>
              </a:spcBef>
              <a:buFont typeface="Wingdings" pitchFamily="2" charset="2"/>
              <a:buChar char="§"/>
            </a:pPr>
            <a:r>
              <a:rPr lang="en-US" dirty="0"/>
              <a:t>Voluntarily severing employment ties</a:t>
            </a:r>
          </a:p>
          <a:p>
            <a:pPr marL="234950" indent="-227013">
              <a:spcBef>
                <a:spcPts val="1200"/>
              </a:spcBef>
            </a:pPr>
            <a:r>
              <a:rPr lang="en-US" dirty="0"/>
              <a:t>Dynamic and influenced by many antecedents, with validated selection procedures:</a:t>
            </a:r>
          </a:p>
          <a:p>
            <a:pPr marL="808038" indent="-234950">
              <a:spcBef>
                <a:spcPts val="600"/>
              </a:spcBef>
              <a:buFont typeface="Wingdings" pitchFamily="2" charset="2"/>
              <a:buChar char="§"/>
            </a:pPr>
            <a:r>
              <a:rPr lang="en-US" dirty="0"/>
              <a:t>Biographical information</a:t>
            </a:r>
          </a:p>
          <a:p>
            <a:pPr marL="808038" indent="-234950">
              <a:spcBef>
                <a:spcPts val="600"/>
              </a:spcBef>
              <a:buFont typeface="Wingdings" pitchFamily="2" charset="2"/>
              <a:buChar char="§"/>
            </a:pPr>
            <a:r>
              <a:rPr lang="en-US" dirty="0"/>
              <a:t>Personality</a:t>
            </a:r>
          </a:p>
          <a:p>
            <a:pPr marL="808038" indent="-234950">
              <a:spcBef>
                <a:spcPts val="600"/>
              </a:spcBef>
              <a:buFont typeface="Wingdings" pitchFamily="2" charset="2"/>
              <a:buChar char="§"/>
            </a:pPr>
            <a:r>
              <a:rPr lang="en-US" dirty="0"/>
              <a:t>Person-organization fit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A03FEF-F5D6-D848-BA84-24BFDD0D1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7765F-978A-F841-9637-D5ED7CD3AF88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97F6BD3-8EE0-3845-80EF-A3C728B1E6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418554"/>
            <a:ext cx="3943350" cy="225752"/>
          </a:xfrm>
        </p:spPr>
        <p:txBody>
          <a:bodyPr/>
          <a:lstStyle/>
          <a:p>
            <a:r>
              <a:rPr lang="en-US" dirty="0"/>
              <a:t>© 2019 Wessex Press • Human Resource Selection 9e • Gatewood, </a:t>
            </a:r>
            <a:r>
              <a:rPr lang="en-US" dirty="0" err="1"/>
              <a:t>Feild</a:t>
            </a:r>
            <a:r>
              <a:rPr lang="en-US" dirty="0"/>
              <a:t>, Barrick</a:t>
            </a:r>
          </a:p>
        </p:txBody>
      </p:sp>
    </p:spTree>
    <p:extLst>
      <p:ext uri="{BB962C8B-B14F-4D97-AF65-F5344CB8AC3E}">
        <p14:creationId xmlns:p14="http://schemas.microsoft.com/office/powerpoint/2010/main" val="32490517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E6F26-3448-A24E-9256-33C0D1B09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Employee Withdrawal Behaviors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B171E0-BAF1-4B41-AB29-567DCE726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7765F-978A-F841-9637-D5ED7CD3AF88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3E1A94-6FD7-DF48-9876-2E2D5E95BD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767" y="1500548"/>
            <a:ext cx="8209089" cy="3976425"/>
          </a:xfrm>
          <a:prstGeom prst="rect">
            <a:avLst/>
          </a:prstGeom>
        </p:spPr>
      </p:pic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5D05D8D8-D1EB-F448-95CC-381B3509A9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418554"/>
            <a:ext cx="3943350" cy="225752"/>
          </a:xfrm>
        </p:spPr>
        <p:txBody>
          <a:bodyPr/>
          <a:lstStyle/>
          <a:p>
            <a:r>
              <a:rPr lang="en-US" dirty="0"/>
              <a:t>© 2019 Wessex Press • Human Resource Selection 9e • Gatewood, </a:t>
            </a:r>
            <a:r>
              <a:rPr lang="en-US" dirty="0" err="1"/>
              <a:t>Feild</a:t>
            </a:r>
            <a:r>
              <a:rPr lang="en-US" dirty="0"/>
              <a:t>, Barrick</a:t>
            </a:r>
          </a:p>
        </p:txBody>
      </p:sp>
    </p:spTree>
    <p:extLst>
      <p:ext uri="{BB962C8B-B14F-4D97-AF65-F5344CB8AC3E}">
        <p14:creationId xmlns:p14="http://schemas.microsoft.com/office/powerpoint/2010/main" val="6012123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8DA48-B66C-AA45-96E3-C9C7C027F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Appropriate Characteristics of </a:t>
            </a:r>
            <a:br>
              <a:rPr lang="en-US" dirty="0"/>
            </a:br>
            <a:r>
              <a:rPr lang="en-US" dirty="0"/>
              <a:t>Job Performance Measures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A3575D-2529-EF46-876A-12980F1FCC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Individualization – must collect data about performance that the individual controls</a:t>
            </a:r>
          </a:p>
          <a:p>
            <a:r>
              <a:rPr lang="en-US" dirty="0"/>
              <a:t>Relevance – must measure production of critical or important parts of job</a:t>
            </a:r>
          </a:p>
          <a:p>
            <a:r>
              <a:rPr lang="en-US" dirty="0"/>
              <a:t>Measurability – must be possible to  generate a number that represents the amount or quality of the work performed</a:t>
            </a:r>
          </a:p>
          <a:p>
            <a:r>
              <a:rPr lang="en-US" dirty="0"/>
              <a:t>Variance – scores that are generated must have differences among them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8DE932-0F9C-8D4B-BBFB-9B50DF4C5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7765F-978A-F841-9637-D5ED7CD3AF88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04B424C-869C-DD4F-93C9-DE3D00F091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418554"/>
            <a:ext cx="3943350" cy="225752"/>
          </a:xfrm>
        </p:spPr>
        <p:txBody>
          <a:bodyPr/>
          <a:lstStyle/>
          <a:p>
            <a:r>
              <a:rPr lang="en-US" dirty="0"/>
              <a:t>© 2019 Wessex Press • Human Resource Selection 9e • Gatewood, </a:t>
            </a:r>
            <a:r>
              <a:rPr lang="en-US" dirty="0" err="1"/>
              <a:t>Feild</a:t>
            </a:r>
            <a:r>
              <a:rPr lang="en-US" dirty="0"/>
              <a:t>, Barrick</a:t>
            </a:r>
          </a:p>
        </p:txBody>
      </p:sp>
    </p:spTree>
    <p:extLst>
      <p:ext uri="{BB962C8B-B14F-4D97-AF65-F5344CB8AC3E}">
        <p14:creationId xmlns:p14="http://schemas.microsoft.com/office/powerpoint/2010/main" val="40748447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F383B-2906-1242-BBB4-37840F166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of Criteria for Validation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AAE434-9412-AD46-B957-2F7784A87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latin typeface="+mj-lt"/>
              </a:rPr>
              <a:t>Single versus Multiple Criteria</a:t>
            </a:r>
          </a:p>
          <a:p>
            <a:pPr marL="573088" indent="-225425"/>
            <a:r>
              <a:rPr lang="en-US" dirty="0"/>
              <a:t>Use of a single composite measure sees global performance; interpretation relatively simple</a:t>
            </a:r>
          </a:p>
          <a:p>
            <a:pPr marL="573088" indent="-225425"/>
            <a:r>
              <a:rPr lang="en-US" dirty="0"/>
              <a:t>Job analysis studies identify multiple tasks within jobs, indicative of the multiple aspects of job performance; global measure of performance many not reflect all activities</a:t>
            </a:r>
          </a:p>
          <a:p>
            <a:pPr marL="0" indent="0">
              <a:buNone/>
            </a:pPr>
            <a:r>
              <a:rPr lang="en-US" b="1" dirty="0">
                <a:latin typeface="+mj-lt"/>
              </a:rPr>
              <a:t>When to Use Each</a:t>
            </a:r>
          </a:p>
          <a:p>
            <a:pPr marL="573088" indent="-225425"/>
            <a:r>
              <a:rPr lang="en-US" dirty="0"/>
              <a:t>For selection, use composite criterion</a:t>
            </a:r>
          </a:p>
          <a:p>
            <a:pPr marL="573088" indent="-225425"/>
            <a:r>
              <a:rPr lang="en-US" dirty="0"/>
              <a:t>For research, use multiple scores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5B7DFD-3110-FA41-884F-285C903D6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7765F-978A-F841-9637-D5ED7CD3AF88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81E141D-EAA2-674D-8E86-4114FC02D3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418554"/>
            <a:ext cx="3943350" cy="225752"/>
          </a:xfrm>
        </p:spPr>
        <p:txBody>
          <a:bodyPr/>
          <a:lstStyle/>
          <a:p>
            <a:r>
              <a:rPr lang="en-US" dirty="0"/>
              <a:t>© 2019 Wessex Press • Human Resource Selection 9e • Gatewood, </a:t>
            </a:r>
            <a:r>
              <a:rPr lang="en-US" dirty="0" err="1"/>
              <a:t>Feild</a:t>
            </a:r>
            <a:r>
              <a:rPr lang="en-US" dirty="0"/>
              <a:t>, Barrick</a:t>
            </a:r>
          </a:p>
        </p:txBody>
      </p:sp>
    </p:spTree>
    <p:extLst>
      <p:ext uri="{BB962C8B-B14F-4D97-AF65-F5344CB8AC3E}">
        <p14:creationId xmlns:p14="http://schemas.microsoft.com/office/powerpoint/2010/main" val="22907962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F383B-2906-1242-BBB4-37840F166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of Criteria for Validation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AAE434-9412-AD46-B957-2F7784A87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latin typeface="+mj-lt"/>
              </a:rPr>
              <a:t>Forming the Single Measure</a:t>
            </a:r>
          </a:p>
          <a:p>
            <a:pPr marL="573088" indent="-225425"/>
            <a:r>
              <a:rPr lang="en-US" dirty="0"/>
              <a:t>Dollar criterion – what is the value of worker performance to the organizations?</a:t>
            </a:r>
          </a:p>
          <a:p>
            <a:pPr marL="573088" indent="-225425"/>
            <a:r>
              <a:rPr lang="en-US" dirty="0"/>
              <a:t>Factor analysis – a majority of the separate measures combined into one factor; provides weights that could be applied to each specific measure</a:t>
            </a:r>
          </a:p>
          <a:p>
            <a:pPr marL="573088" indent="-225425"/>
            <a:r>
              <a:rPr lang="en-US" dirty="0"/>
              <a:t>Expert judgment – must identify the weight of specific performance aspects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5B7DFD-3110-FA41-884F-285C903D6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7765F-978A-F841-9637-D5ED7CD3AF88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C1C9C5F-CF77-7548-B530-40C7434DE8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418554"/>
            <a:ext cx="3943350" cy="225752"/>
          </a:xfrm>
        </p:spPr>
        <p:txBody>
          <a:bodyPr/>
          <a:lstStyle/>
          <a:p>
            <a:r>
              <a:rPr lang="en-US" dirty="0"/>
              <a:t>© 2019 Wessex Press • Human Resource Selection 9e • Gatewood, </a:t>
            </a:r>
            <a:r>
              <a:rPr lang="en-US" dirty="0" err="1"/>
              <a:t>Feild</a:t>
            </a:r>
            <a:r>
              <a:rPr lang="en-US" dirty="0"/>
              <a:t>, Barrick</a:t>
            </a:r>
          </a:p>
        </p:txBody>
      </p:sp>
    </p:spTree>
    <p:extLst>
      <p:ext uri="{BB962C8B-B14F-4D97-AF65-F5344CB8AC3E}">
        <p14:creationId xmlns:p14="http://schemas.microsoft.com/office/powerpoint/2010/main" val="17887106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53D450-5A00-E04F-B652-246FBBA23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783CC6-0F2D-9549-8D38-5DEC4E5FB8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90513" indent="-290513">
              <a:buSzPct val="95000"/>
              <a:buFont typeface="+mj-lt"/>
              <a:buAutoNum type="arabicPeriod"/>
            </a:pPr>
            <a:r>
              <a:rPr lang="en-US" dirty="0"/>
              <a:t>Understand four key dimensions of performance.</a:t>
            </a:r>
          </a:p>
          <a:p>
            <a:pPr marL="290513" indent="-290513">
              <a:buSzPct val="95000"/>
              <a:buFont typeface="+mj-lt"/>
              <a:buAutoNum type="arabicPeriod"/>
            </a:pPr>
            <a:r>
              <a:rPr lang="en-US" dirty="0"/>
              <a:t>Know different ways to measure performance.</a:t>
            </a:r>
          </a:p>
          <a:p>
            <a:pPr marL="290513" indent="-290513">
              <a:buSzPct val="95000"/>
              <a:buFont typeface="+mj-lt"/>
              <a:buAutoNum type="arabicPeriod"/>
            </a:pPr>
            <a:r>
              <a:rPr lang="en-US" dirty="0"/>
              <a:t>Know when to use single or multiple criteria for validation.</a:t>
            </a:r>
          </a:p>
          <a:p>
            <a:pPr marL="290513" indent="-290513">
              <a:buSzPct val="95000"/>
              <a:buFont typeface="+mj-lt"/>
              <a:buAutoNum type="arabicPeriod"/>
            </a:pPr>
            <a:r>
              <a:rPr lang="en-US" dirty="0"/>
              <a:t>Recognize the importance of retaining productive employees through selection.</a:t>
            </a:r>
          </a:p>
          <a:p>
            <a:pPr marL="290513" indent="-290513">
              <a:buSzPct val="95000"/>
              <a:buFont typeface="+mj-lt"/>
              <a:buAutoNum type="arabicPeriod"/>
            </a:pPr>
            <a:r>
              <a:rPr lang="en-US" dirty="0"/>
              <a:t>Understand types of withdrawal behaviors and the ways to assess them.</a:t>
            </a:r>
          </a:p>
          <a:p>
            <a:pPr marL="290513" indent="-290513">
              <a:buSzPct val="95000"/>
              <a:buFont typeface="+mj-lt"/>
              <a:buAutoNum type="arabicPeriod"/>
            </a:pPr>
            <a:r>
              <a:rPr lang="en-US" dirty="0"/>
              <a:t>Know different types of judgmental ratings used to assess performance.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CED26C-E391-7142-B1E6-9213E1807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7765F-978A-F841-9637-D5ED7CD3AF88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5E8C853-B36D-CA43-BF32-9F27BC4408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418554"/>
            <a:ext cx="3943350" cy="225752"/>
          </a:xfrm>
        </p:spPr>
        <p:txBody>
          <a:bodyPr/>
          <a:lstStyle/>
          <a:p>
            <a:r>
              <a:rPr lang="en-US" dirty="0"/>
              <a:t>© 2019 Wessex Press • Human Resource Selection 9e • Gatewood, </a:t>
            </a:r>
            <a:r>
              <a:rPr lang="en-US" dirty="0" err="1"/>
              <a:t>Feild</a:t>
            </a:r>
            <a:r>
              <a:rPr lang="en-US" dirty="0"/>
              <a:t>, Barrick</a:t>
            </a:r>
          </a:p>
        </p:txBody>
      </p:sp>
    </p:spTree>
    <p:extLst>
      <p:ext uri="{BB962C8B-B14F-4D97-AF65-F5344CB8AC3E}">
        <p14:creationId xmlns:p14="http://schemas.microsoft.com/office/powerpoint/2010/main" val="12214083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70312-A79F-0442-B136-22AD25FDC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Job Performance Concepts and Measures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236D88-CDD8-FB4A-BFF3-4F409F48A8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Applicants who score high on selection tests are predicted to do well in their future job performance</a:t>
            </a:r>
          </a:p>
          <a:p>
            <a:r>
              <a:rPr lang="en-US" dirty="0"/>
              <a:t>What is meant by “job performance”?</a:t>
            </a:r>
          </a:p>
          <a:p>
            <a:pPr marL="460375" indent="-225425">
              <a:spcBef>
                <a:spcPts val="1200"/>
              </a:spcBef>
              <a:buFont typeface="Wingdings" pitchFamily="2" charset="2"/>
              <a:buChar char="§"/>
            </a:pPr>
            <a:r>
              <a:rPr lang="en-US" dirty="0"/>
              <a:t>Traditionally, it has meant task performance, since most jobs involved physical activities</a:t>
            </a:r>
          </a:p>
          <a:p>
            <a:pPr marL="460375" indent="-225425">
              <a:spcBef>
                <a:spcPts val="1200"/>
              </a:spcBef>
              <a:buFont typeface="Wingdings" pitchFamily="2" charset="2"/>
              <a:buChar char="§"/>
            </a:pPr>
            <a:r>
              <a:rPr lang="en-US" dirty="0"/>
              <a:t>An employee’s production was easy to measure</a:t>
            </a:r>
          </a:p>
          <a:p>
            <a:pPr marL="460375" indent="-225425">
              <a:spcBef>
                <a:spcPts val="1200"/>
              </a:spcBef>
              <a:buFont typeface="Wingdings" pitchFamily="2" charset="2"/>
              <a:buChar char="§"/>
            </a:pPr>
            <a:r>
              <a:rPr lang="en-US" dirty="0"/>
              <a:t>Selection tools measured knowledge of topics and tasks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A03FEF-F5D6-D848-BA84-24BFDD0D1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7765F-978A-F841-9637-D5ED7CD3AF88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97F6BD3-8EE0-3845-80EF-A3C728B1E6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418554"/>
            <a:ext cx="3943350" cy="225752"/>
          </a:xfrm>
        </p:spPr>
        <p:txBody>
          <a:bodyPr/>
          <a:lstStyle/>
          <a:p>
            <a:r>
              <a:rPr lang="en-US" dirty="0"/>
              <a:t>© 2019 Wessex Press • Human Resource Selection 9e • Gatewood, </a:t>
            </a:r>
            <a:r>
              <a:rPr lang="en-US" dirty="0" err="1"/>
              <a:t>Feild</a:t>
            </a:r>
            <a:r>
              <a:rPr lang="en-US" dirty="0"/>
              <a:t>, Barrick</a:t>
            </a:r>
          </a:p>
        </p:txBody>
      </p:sp>
    </p:spTree>
    <p:extLst>
      <p:ext uri="{BB962C8B-B14F-4D97-AF65-F5344CB8AC3E}">
        <p14:creationId xmlns:p14="http://schemas.microsoft.com/office/powerpoint/2010/main" val="28452157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70312-A79F-0442-B136-22AD25FDC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Job Performance Concepts and Measures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236D88-CDD8-FB4A-BFF3-4F409F48A8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More service and knowledge-sector jobs</a:t>
            </a:r>
          </a:p>
          <a:p>
            <a:r>
              <a:rPr lang="en-US" dirty="0"/>
              <a:t>Concept of job performance and nature of selection tests changed</a:t>
            </a:r>
          </a:p>
          <a:p>
            <a:pPr marL="460375" indent="-225425">
              <a:spcBef>
                <a:spcPts val="1200"/>
              </a:spcBef>
              <a:buFont typeface="Wingdings" pitchFamily="2" charset="2"/>
              <a:buChar char="§"/>
            </a:pPr>
            <a:r>
              <a:rPr lang="en-US" dirty="0"/>
              <a:t>Teams of workers</a:t>
            </a:r>
          </a:p>
          <a:p>
            <a:pPr marL="460375" indent="-225425">
              <a:spcBef>
                <a:spcPts val="1200"/>
              </a:spcBef>
              <a:buFont typeface="Wingdings" pitchFamily="2" charset="2"/>
              <a:buChar char="§"/>
            </a:pPr>
            <a:r>
              <a:rPr lang="en-US" dirty="0"/>
              <a:t>Collaboration required in complex fields</a:t>
            </a:r>
          </a:p>
          <a:p>
            <a:pPr marL="460375" indent="-225425">
              <a:spcBef>
                <a:spcPts val="1200"/>
              </a:spcBef>
              <a:buFont typeface="Wingdings" pitchFamily="2" charset="2"/>
              <a:buChar char="§"/>
            </a:pPr>
            <a:r>
              <a:rPr lang="en-US" dirty="0"/>
              <a:t>Workers think, plan, make observations, draw conclusions, interpret data – not easily measurable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A03FEF-F5D6-D848-BA84-24BFDD0D1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7765F-978A-F841-9637-D5ED7CD3AF88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97F6BD3-8EE0-3845-80EF-A3C728B1E6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418554"/>
            <a:ext cx="3943350" cy="225752"/>
          </a:xfrm>
        </p:spPr>
        <p:txBody>
          <a:bodyPr/>
          <a:lstStyle/>
          <a:p>
            <a:r>
              <a:rPr lang="en-US" dirty="0"/>
              <a:t>© 2019 Wessex Press • Human Resource Selection 9e • Gatewood, </a:t>
            </a:r>
            <a:r>
              <a:rPr lang="en-US" dirty="0" err="1"/>
              <a:t>Feild</a:t>
            </a:r>
            <a:r>
              <a:rPr lang="en-US" dirty="0"/>
              <a:t>, Barrick</a:t>
            </a:r>
          </a:p>
        </p:txBody>
      </p:sp>
    </p:spTree>
    <p:extLst>
      <p:ext uri="{BB962C8B-B14F-4D97-AF65-F5344CB8AC3E}">
        <p14:creationId xmlns:p14="http://schemas.microsoft.com/office/powerpoint/2010/main" val="3994384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70312-A79F-0442-B136-22AD25FDC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Job Performance Concepts and Measures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236D88-CDD8-FB4A-BFF3-4F409F48A8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latin typeface="+mj-lt"/>
              </a:rPr>
              <a:t>How Job Performance is Viewed</a:t>
            </a:r>
          </a:p>
          <a:p>
            <a:pPr marL="460375" indent="-225425">
              <a:spcBef>
                <a:spcPts val="1200"/>
              </a:spcBef>
            </a:pPr>
            <a:r>
              <a:rPr lang="en-US" dirty="0"/>
              <a:t>Task performance still the primary component of job performance</a:t>
            </a:r>
          </a:p>
          <a:p>
            <a:pPr marL="460375" indent="-225425">
              <a:spcBef>
                <a:spcPts val="1200"/>
              </a:spcBef>
            </a:pPr>
            <a:r>
              <a:rPr lang="en-US" dirty="0"/>
              <a:t>Work characteristics measured include numerous scales of social processes, culture, and work context</a:t>
            </a:r>
          </a:p>
          <a:p>
            <a:pPr marL="460375" indent="-225425">
              <a:spcBef>
                <a:spcPts val="1200"/>
              </a:spcBef>
            </a:pPr>
            <a:r>
              <a:rPr lang="en-US" dirty="0"/>
              <a:t>Three facets of job performance in addition to task performance</a:t>
            </a:r>
          </a:p>
          <a:p>
            <a:pPr marL="803275" indent="-342900">
              <a:spcBef>
                <a:spcPts val="1200"/>
              </a:spcBef>
              <a:buFont typeface="Wingdings" pitchFamily="2" charset="2"/>
              <a:buChar char="§"/>
            </a:pPr>
            <a:r>
              <a:rPr lang="en-US" dirty="0"/>
              <a:t>Organizational citizenship behaviors (OCBs)</a:t>
            </a:r>
          </a:p>
          <a:p>
            <a:pPr marL="803275" indent="-342900">
              <a:spcBef>
                <a:spcPts val="1200"/>
              </a:spcBef>
              <a:buFont typeface="Wingdings" pitchFamily="2" charset="2"/>
              <a:buChar char="§"/>
            </a:pPr>
            <a:r>
              <a:rPr lang="en-US" dirty="0"/>
              <a:t>Adaptive performance (AP)</a:t>
            </a:r>
          </a:p>
          <a:p>
            <a:pPr marL="803275" indent="-342900">
              <a:spcBef>
                <a:spcPts val="1200"/>
              </a:spcBef>
              <a:buFont typeface="Wingdings" pitchFamily="2" charset="2"/>
              <a:buChar char="§"/>
            </a:pPr>
            <a:r>
              <a:rPr lang="en-US" dirty="0"/>
              <a:t>Counterproductive work behaviors (CWBs)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A03FEF-F5D6-D848-BA84-24BFDD0D1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7765F-978A-F841-9637-D5ED7CD3AF88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97F6BD3-8EE0-3845-80EF-A3C728B1E6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418554"/>
            <a:ext cx="3943350" cy="225752"/>
          </a:xfrm>
        </p:spPr>
        <p:txBody>
          <a:bodyPr/>
          <a:lstStyle/>
          <a:p>
            <a:r>
              <a:rPr lang="en-US" dirty="0"/>
              <a:t>© 2019 Wessex Press • Human Resource Selection 9e • Gatewood, </a:t>
            </a:r>
            <a:r>
              <a:rPr lang="en-US" dirty="0" err="1"/>
              <a:t>Feild</a:t>
            </a:r>
            <a:r>
              <a:rPr lang="en-US" dirty="0"/>
              <a:t>, Barrick</a:t>
            </a:r>
          </a:p>
        </p:txBody>
      </p:sp>
    </p:spTree>
    <p:extLst>
      <p:ext uri="{BB962C8B-B14F-4D97-AF65-F5344CB8AC3E}">
        <p14:creationId xmlns:p14="http://schemas.microsoft.com/office/powerpoint/2010/main" val="7600282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70312-A79F-0442-B136-22AD25FDC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Job Performance Concepts and Measures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236D88-CDD8-FB4A-BFF3-4F409F48A8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latin typeface="+mj-lt"/>
              </a:rPr>
              <a:t>How Job Performance is Measured</a:t>
            </a:r>
          </a:p>
          <a:p>
            <a:pPr marL="460375" indent="-225425">
              <a:spcBef>
                <a:spcPts val="1200"/>
              </a:spcBef>
            </a:pPr>
            <a:r>
              <a:rPr lang="en-US" dirty="0"/>
              <a:t>Count the number of produced items or services rendered</a:t>
            </a:r>
          </a:p>
          <a:p>
            <a:pPr marL="460375" indent="-225425">
              <a:spcBef>
                <a:spcPts val="1200"/>
              </a:spcBef>
            </a:pPr>
            <a:r>
              <a:rPr lang="en-US" dirty="0"/>
              <a:t>Supervisors make judgments on a worker’s job behaviors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en-US" b="1" dirty="0">
                <a:latin typeface="+mj-lt"/>
              </a:rPr>
              <a:t>Type of Selection Measures Used to Predict Job Performance</a:t>
            </a:r>
          </a:p>
          <a:p>
            <a:pPr marL="460375" indent="-225425">
              <a:spcBef>
                <a:spcPts val="1200"/>
              </a:spcBef>
            </a:pPr>
            <a:r>
              <a:rPr lang="en-US" dirty="0"/>
              <a:t>Measuring WRCs with job-knowledge tests and having applicants perform parts of the job continue to be used</a:t>
            </a:r>
          </a:p>
          <a:p>
            <a:pPr marL="460375" indent="-225425">
              <a:spcBef>
                <a:spcPts val="1200"/>
              </a:spcBef>
            </a:pPr>
            <a:r>
              <a:rPr lang="en-US" dirty="0"/>
              <a:t>O*NET database identifies four general categories of characteristics – abilities, occupational interests, work values, work styles</a:t>
            </a:r>
          </a:p>
          <a:p>
            <a:pPr marL="460375" indent="-225425">
              <a:spcBef>
                <a:spcPts val="1200"/>
              </a:spcBef>
            </a:pPr>
            <a:r>
              <a:rPr lang="en-US" dirty="0"/>
              <a:t>Traditional applications expanded to include job- and task-related information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A03FEF-F5D6-D848-BA84-24BFDD0D1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7765F-978A-F841-9637-D5ED7CD3AF88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97F6BD3-8EE0-3845-80EF-A3C728B1E6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418554"/>
            <a:ext cx="3943350" cy="225752"/>
          </a:xfrm>
        </p:spPr>
        <p:txBody>
          <a:bodyPr/>
          <a:lstStyle/>
          <a:p>
            <a:r>
              <a:rPr lang="en-US" dirty="0"/>
              <a:t>© 2019 Wessex Press • Human Resource Selection 9e • Gatewood, </a:t>
            </a:r>
            <a:r>
              <a:rPr lang="en-US" dirty="0" err="1"/>
              <a:t>Feild</a:t>
            </a:r>
            <a:r>
              <a:rPr lang="en-US" dirty="0"/>
              <a:t>, Barrick</a:t>
            </a:r>
          </a:p>
        </p:txBody>
      </p:sp>
    </p:spTree>
    <p:extLst>
      <p:ext uri="{BB962C8B-B14F-4D97-AF65-F5344CB8AC3E}">
        <p14:creationId xmlns:p14="http://schemas.microsoft.com/office/powerpoint/2010/main" val="19335058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70312-A79F-0442-B136-22AD25FDC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 Performance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236D88-CDD8-FB4A-BFF3-4F409F48A8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latin typeface="+mj-lt"/>
              </a:rPr>
              <a:t>Production Data</a:t>
            </a:r>
          </a:p>
          <a:p>
            <a:pPr marL="460375" indent="-225425">
              <a:spcBef>
                <a:spcPts val="1200"/>
              </a:spcBef>
            </a:pPr>
            <a:r>
              <a:rPr lang="en-US" dirty="0"/>
              <a:t>The results of work comprising things that can be counted, seen, and compared directly from one worker to another</a:t>
            </a:r>
          </a:p>
          <a:p>
            <a:pPr marL="460375" indent="-225425">
              <a:spcBef>
                <a:spcPts val="1200"/>
              </a:spcBef>
            </a:pPr>
            <a:r>
              <a:rPr lang="en-US" dirty="0"/>
              <a:t>Measures based on the specific nature of the job tasks</a:t>
            </a:r>
          </a:p>
          <a:p>
            <a:pPr marL="460375" indent="-225425">
              <a:spcBef>
                <a:spcPts val="1200"/>
              </a:spcBef>
            </a:pPr>
            <a:r>
              <a:rPr lang="en-US" dirty="0"/>
              <a:t>The variety of measures so great makes it impossible to summarize – see Table 2.1 for examples showing both quantity and quality of production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A03FEF-F5D6-D848-BA84-24BFDD0D1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7765F-978A-F841-9637-D5ED7CD3AF88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97F6BD3-8EE0-3845-80EF-A3C728B1E6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418554"/>
            <a:ext cx="3943350" cy="225752"/>
          </a:xfrm>
        </p:spPr>
        <p:txBody>
          <a:bodyPr/>
          <a:lstStyle/>
          <a:p>
            <a:r>
              <a:rPr lang="en-US" dirty="0"/>
              <a:t>© 2019 Wessex Press • Human Resource Selection 9e • Gatewood, </a:t>
            </a:r>
            <a:r>
              <a:rPr lang="en-US" dirty="0" err="1"/>
              <a:t>Feild</a:t>
            </a:r>
            <a:r>
              <a:rPr lang="en-US" dirty="0"/>
              <a:t>, Barrick</a:t>
            </a:r>
          </a:p>
        </p:txBody>
      </p:sp>
    </p:spTree>
    <p:extLst>
      <p:ext uri="{BB962C8B-B14F-4D97-AF65-F5344CB8AC3E}">
        <p14:creationId xmlns:p14="http://schemas.microsoft.com/office/powerpoint/2010/main" val="26017254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70312-A79F-0442-B136-22AD25FDC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 Performance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A03FEF-F5D6-D848-BA84-24BFDD0D1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7765F-978A-F841-9637-D5ED7CD3AF88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97F6BD3-8EE0-3845-80EF-A3C728B1E6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418554"/>
            <a:ext cx="3943350" cy="225752"/>
          </a:xfrm>
        </p:spPr>
        <p:txBody>
          <a:bodyPr/>
          <a:lstStyle/>
          <a:p>
            <a:r>
              <a:rPr lang="en-US" dirty="0"/>
              <a:t>© 2019 Wessex Press • Human Resource Selection 9e • Gatewood, </a:t>
            </a:r>
            <a:r>
              <a:rPr lang="en-US" dirty="0" err="1"/>
              <a:t>Feild</a:t>
            </a:r>
            <a:r>
              <a:rPr lang="en-US" dirty="0"/>
              <a:t>, Barrick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23AEDEE-5621-0A49-B5FF-A053E2F061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2049710"/>
            <a:ext cx="7886700" cy="2656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3190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389</TotalTime>
  <Words>1550</Words>
  <Application>Microsoft Macintosh PowerPoint</Application>
  <PresentationFormat>On-screen Show (4:3)</PresentationFormat>
  <Paragraphs>195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System Font Regular</vt:lpstr>
      <vt:lpstr>Times New Roman</vt:lpstr>
      <vt:lpstr>Wingdings</vt:lpstr>
      <vt:lpstr>Office Theme</vt:lpstr>
      <vt:lpstr>PowerPoint Presentation</vt:lpstr>
      <vt:lpstr>CHAPTER 2</vt:lpstr>
      <vt:lpstr>Learning Objectives</vt:lpstr>
      <vt:lpstr>Job Performance Concepts and Measures</vt:lpstr>
      <vt:lpstr>Job Performance Concepts and Measures</vt:lpstr>
      <vt:lpstr>Job Performance Concepts and Measures</vt:lpstr>
      <vt:lpstr>Job Performance Concepts and Measures</vt:lpstr>
      <vt:lpstr>Task Performance</vt:lpstr>
      <vt:lpstr>Task Performance</vt:lpstr>
      <vt:lpstr>Task Performance</vt:lpstr>
      <vt:lpstr>Task Performance</vt:lpstr>
      <vt:lpstr>Task Performance</vt:lpstr>
      <vt:lpstr>Task Performance</vt:lpstr>
      <vt:lpstr>Organizational Citizenship Behaviors</vt:lpstr>
      <vt:lpstr>Organizational Citizenship Behaviors</vt:lpstr>
      <vt:lpstr>Organizational Citizenship Behaviors</vt:lpstr>
      <vt:lpstr>Organizational Citizenship Behaviors</vt:lpstr>
      <vt:lpstr>Adaptive Performance</vt:lpstr>
      <vt:lpstr>Adaptive Performance</vt:lpstr>
      <vt:lpstr>Adaptive Performance</vt:lpstr>
      <vt:lpstr>Counterproductive Work Behavior</vt:lpstr>
      <vt:lpstr>Counterproductive Work Behavior</vt:lpstr>
      <vt:lpstr>Counterproductive Work Behavior</vt:lpstr>
      <vt:lpstr>Employee Withdrawal Behaviors</vt:lpstr>
      <vt:lpstr>Employee Withdrawal Behaviors</vt:lpstr>
      <vt:lpstr>Appropriate Characteristics of  Job Performance Measures</vt:lpstr>
      <vt:lpstr>Use of Criteria for Validation</vt:lpstr>
      <vt:lpstr>Use of Criteria for Validation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Botelho</dc:creator>
  <cp:lastModifiedBy>Anna Botelho</cp:lastModifiedBy>
  <cp:revision>29</cp:revision>
  <dcterms:created xsi:type="dcterms:W3CDTF">2018-08-23T16:39:34Z</dcterms:created>
  <dcterms:modified xsi:type="dcterms:W3CDTF">2018-10-01T15:12:24Z</dcterms:modified>
</cp:coreProperties>
</file>